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5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5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4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9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9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D1D87-DEF2-4CF6-A984-1E7A32DDEB3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06375"/>
            <a:ext cx="8458200" cy="1470025"/>
          </a:xfrm>
        </p:spPr>
        <p:txBody>
          <a:bodyPr>
            <a:normAutofit/>
          </a:bodyPr>
          <a:lstStyle/>
          <a:p>
            <a:r>
              <a:rPr lang="en-US" sz="2300" b="1" dirty="0" smtClean="0"/>
              <a:t>SỞ GIÁO DỤC VÀ ĐÀO TẠO THÀNH PHỐ HỒ CHÍ MINH</a:t>
            </a:r>
            <a:br>
              <a:rPr lang="en-US" sz="2300" b="1" dirty="0" smtClean="0"/>
            </a:br>
            <a:r>
              <a:rPr lang="en-US" sz="2300" b="1" dirty="0" smtClean="0"/>
              <a:t>PHÒNG GIÁO DỤC TIỂU HỌC</a:t>
            </a:r>
            <a:endParaRPr lang="en-US" sz="2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636912"/>
            <a:ext cx="9252520" cy="2376264"/>
          </a:xfrm>
        </p:spPr>
        <p:txBody>
          <a:bodyPr>
            <a:normAutofit lnSpcReduction="10000"/>
          </a:bodyPr>
          <a:lstStyle/>
          <a:p>
            <a:r>
              <a:rPr lang="en-US" sz="4400" b="1" kern="1500" dirty="0" smtClean="0">
                <a:solidFill>
                  <a:srgbClr val="00B0F0"/>
                </a:solidFill>
              </a:rPr>
              <a:t>TẬP HUẤN</a:t>
            </a:r>
            <a:endParaRPr lang="en-US" sz="4400" kern="1500" dirty="0">
              <a:solidFill>
                <a:srgbClr val="00B0F0"/>
              </a:solidFill>
            </a:endParaRPr>
          </a:p>
          <a:p>
            <a:r>
              <a:rPr lang="en-US" sz="4800" b="1" kern="1500" dirty="0" smtClean="0">
                <a:solidFill>
                  <a:srgbClr val="FF0000"/>
                </a:solidFill>
              </a:rPr>
              <a:t>TRIỂN KHAI THỰC HIỆN </a:t>
            </a:r>
          </a:p>
          <a:p>
            <a:r>
              <a:rPr lang="en-US" sz="4800" b="1" kern="1500" dirty="0" smtClean="0">
                <a:solidFill>
                  <a:srgbClr val="FF0000"/>
                </a:solidFill>
              </a:rPr>
              <a:t>THÔNG TƯ 22/2016/TT-BGDDT</a:t>
            </a:r>
            <a:endParaRPr lang="en-US" sz="4300" kern="1500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878"/>
            <a:ext cx="1280615" cy="128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NHỮNG THAY ĐỔI CỦA TT 22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4868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nội</a:t>
            </a:r>
            <a:r>
              <a:rPr lang="en-US" b="1" dirty="0" smtClean="0">
                <a:solidFill>
                  <a:srgbClr val="FF0000"/>
                </a:solidFill>
              </a:rPr>
              <a:t> dung </a:t>
            </a:r>
            <a:r>
              <a:rPr lang="en-US" b="1" dirty="0" err="1" smtClean="0">
                <a:solidFill>
                  <a:srgbClr val="FF0000"/>
                </a:solidFill>
              </a:rPr>
              <a:t>khác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196752"/>
            <a:ext cx="9144000" cy="5661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>
              <a:buFontTx/>
              <a:buChar char="-"/>
            </a:pPr>
            <a:r>
              <a:rPr lang="en-US" sz="3300" b="1" dirty="0" err="1" smtClean="0">
                <a:solidFill>
                  <a:srgbClr val="0070C0"/>
                </a:solidFill>
              </a:rPr>
              <a:t>Bảng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tổng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hợp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kết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quả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đánh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giá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giáo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dục</a:t>
            </a:r>
            <a:r>
              <a:rPr lang="en-US" sz="3300" b="1" dirty="0" smtClean="0">
                <a:solidFill>
                  <a:srgbClr val="0070C0"/>
                </a:solidFill>
              </a:rPr>
              <a:t>:</a:t>
            </a:r>
          </a:p>
          <a:p>
            <a:pPr marL="571500" indent="-571500" algn="just"/>
            <a:r>
              <a:rPr lang="en-US" sz="3300" b="1" dirty="0" smtClean="0">
                <a:solidFill>
                  <a:srgbClr val="0070C0"/>
                </a:solidFill>
              </a:rPr>
              <a:t>	+   </a:t>
            </a:r>
            <a:r>
              <a:rPr lang="vi-VN" sz="3300" b="1" dirty="0" smtClean="0">
                <a:solidFill>
                  <a:srgbClr val="0070C0"/>
                </a:solidFill>
              </a:rPr>
              <a:t>Sử dụng một cách linh hoạt trên cơ sở đảm bảo đầy đủ thông tin về kết quả đánh giá giáo dục của học sinh.</a:t>
            </a:r>
            <a:endParaRPr lang="en-US" sz="3300" b="1" dirty="0" smtClean="0">
              <a:solidFill>
                <a:srgbClr val="0070C0"/>
              </a:solidFill>
            </a:endParaRPr>
          </a:p>
          <a:p>
            <a:pPr marL="571500" indent="-571500" algn="just"/>
            <a:r>
              <a:rPr lang="en-US" sz="3300" b="1" dirty="0" smtClean="0">
                <a:solidFill>
                  <a:srgbClr val="0070C0"/>
                </a:solidFill>
              </a:rPr>
              <a:t>	+   </a:t>
            </a:r>
            <a:r>
              <a:rPr lang="en-US" sz="3300" b="1" dirty="0" err="1" smtClean="0">
                <a:solidFill>
                  <a:srgbClr val="0070C0"/>
                </a:solidFill>
              </a:rPr>
              <a:t>Ghi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theo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hướng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dẫn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đính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kèm</a:t>
            </a:r>
            <a:endParaRPr lang="en-US" sz="3300" b="1" dirty="0" smtClean="0">
              <a:solidFill>
                <a:srgbClr val="0070C0"/>
              </a:solidFill>
            </a:endParaRPr>
          </a:p>
          <a:p>
            <a:pPr marL="571500" indent="-571500" algn="just"/>
            <a:r>
              <a:rPr lang="en-US" sz="3300" b="1" dirty="0" smtClean="0">
                <a:solidFill>
                  <a:srgbClr val="0070C0"/>
                </a:solidFill>
              </a:rPr>
              <a:t>	+   </a:t>
            </a:r>
            <a:r>
              <a:rPr lang="en-US" sz="3300" b="1" dirty="0" err="1" smtClean="0">
                <a:solidFill>
                  <a:srgbClr val="0070C0"/>
                </a:solidFill>
              </a:rPr>
              <a:t>Trường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hợp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ghi</a:t>
            </a:r>
            <a:r>
              <a:rPr lang="en-US" sz="3300" b="1" dirty="0" smtClean="0">
                <a:solidFill>
                  <a:srgbClr val="0070C0"/>
                </a:solidFill>
              </a:rPr>
              <a:t> (</a:t>
            </a:r>
            <a:r>
              <a:rPr lang="en-US" sz="3300" b="1" dirty="0" err="1" smtClean="0">
                <a:solidFill>
                  <a:srgbClr val="0070C0"/>
                </a:solidFill>
              </a:rPr>
              <a:t>tích</a:t>
            </a:r>
            <a:r>
              <a:rPr lang="en-US" sz="3300" b="1" dirty="0" smtClean="0">
                <a:solidFill>
                  <a:srgbClr val="0070C0"/>
                </a:solidFill>
              </a:rPr>
              <a:t>) </a:t>
            </a:r>
            <a:r>
              <a:rPr lang="en-US" sz="3300" b="1" dirty="0" err="1" smtClean="0">
                <a:solidFill>
                  <a:srgbClr val="0070C0"/>
                </a:solidFill>
              </a:rPr>
              <a:t>sai</a:t>
            </a:r>
            <a:r>
              <a:rPr lang="en-US" sz="3300" b="1" dirty="0" smtClean="0">
                <a:solidFill>
                  <a:srgbClr val="0070C0"/>
                </a:solidFill>
              </a:rPr>
              <a:t>, </a:t>
            </a:r>
            <a:r>
              <a:rPr lang="en-US" sz="3300" b="1" dirty="0" err="1" smtClean="0">
                <a:solidFill>
                  <a:srgbClr val="0070C0"/>
                </a:solidFill>
              </a:rPr>
              <a:t>giáo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viên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ghi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nội</a:t>
            </a:r>
            <a:r>
              <a:rPr lang="en-US" sz="3300" b="1" dirty="0" smtClean="0">
                <a:solidFill>
                  <a:srgbClr val="0070C0"/>
                </a:solidFill>
              </a:rPr>
              <a:t> dung </a:t>
            </a:r>
            <a:r>
              <a:rPr lang="en-US" sz="3300" b="1" dirty="0" err="1" smtClean="0">
                <a:solidFill>
                  <a:srgbClr val="0070C0"/>
                </a:solidFill>
              </a:rPr>
              <a:t>sửa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vào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cột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Ghi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chú</a:t>
            </a:r>
            <a:r>
              <a:rPr lang="en-US" sz="3300" b="1" dirty="0" smtClean="0">
                <a:solidFill>
                  <a:srgbClr val="0070C0"/>
                </a:solidFill>
              </a:rPr>
              <a:t>, </a:t>
            </a:r>
            <a:r>
              <a:rPr lang="en-US" sz="3300" b="1" dirty="0" err="1" smtClean="0">
                <a:solidFill>
                  <a:srgbClr val="0070C0"/>
                </a:solidFill>
              </a:rPr>
              <a:t>có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ký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tên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xác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nhận</a:t>
            </a:r>
            <a:endParaRPr lang="en-US" sz="3300" b="1" dirty="0" smtClean="0">
              <a:solidFill>
                <a:srgbClr val="0070C0"/>
              </a:solidFill>
            </a:endParaRPr>
          </a:p>
          <a:p>
            <a:pPr marL="571500" indent="-571500" algn="just"/>
            <a:r>
              <a:rPr lang="en-US" sz="3300" b="1" dirty="0" smtClean="0">
                <a:solidFill>
                  <a:srgbClr val="0070C0"/>
                </a:solidFill>
              </a:rPr>
              <a:t>	+   </a:t>
            </a:r>
            <a:r>
              <a:rPr lang="en-US" sz="3300" b="1" dirty="0" err="1" smtClean="0">
                <a:solidFill>
                  <a:srgbClr val="0070C0"/>
                </a:solidFill>
              </a:rPr>
              <a:t>Khuyến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nghị</a:t>
            </a:r>
            <a:r>
              <a:rPr lang="en-US" sz="3300" b="1" dirty="0" smtClean="0">
                <a:solidFill>
                  <a:srgbClr val="0070C0"/>
                </a:solidFill>
              </a:rPr>
              <a:t>: </a:t>
            </a:r>
            <a:r>
              <a:rPr lang="vi-VN" sz="3300" b="1" dirty="0" smtClean="0">
                <a:solidFill>
                  <a:srgbClr val="FF0000"/>
                </a:solidFill>
              </a:rPr>
              <a:t>Dùng khổ giấy A3 để in các Bảng tổng hợp kết quả đánh giá giáo dục</a:t>
            </a:r>
            <a:endParaRPr lang="en-US" sz="3300" b="1" dirty="0" smtClean="0">
              <a:solidFill>
                <a:srgbClr val="FF0000"/>
              </a:solidFill>
            </a:endParaRPr>
          </a:p>
          <a:p>
            <a:pPr marL="571500" indent="-571500" algn="just">
              <a:buFontTx/>
              <a:buChar char="-"/>
            </a:pPr>
            <a:r>
              <a:rPr lang="en-US" sz="3300" b="1" dirty="0" err="1" smtClean="0">
                <a:solidFill>
                  <a:srgbClr val="0070C0"/>
                </a:solidFill>
              </a:rPr>
              <a:t>Sổ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liên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lạc</a:t>
            </a:r>
            <a:r>
              <a:rPr lang="en-US" sz="3300" b="1" dirty="0" smtClean="0">
                <a:solidFill>
                  <a:srgbClr val="0070C0"/>
                </a:solidFill>
              </a:rPr>
              <a:t>, </a:t>
            </a:r>
            <a:r>
              <a:rPr lang="en-US" sz="3300" b="1" dirty="0" err="1" smtClean="0">
                <a:solidFill>
                  <a:srgbClr val="0070C0"/>
                </a:solidFill>
              </a:rPr>
              <a:t>sổ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chủ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nhiệm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bổ</a:t>
            </a:r>
            <a:r>
              <a:rPr lang="en-US" sz="3300" b="1" dirty="0" smtClean="0">
                <a:solidFill>
                  <a:srgbClr val="0070C0"/>
                </a:solidFill>
              </a:rPr>
              <a:t> sung </a:t>
            </a:r>
            <a:r>
              <a:rPr lang="en-US" sz="3300" b="1" dirty="0" err="1" smtClean="0">
                <a:solidFill>
                  <a:srgbClr val="0070C0"/>
                </a:solidFill>
              </a:rPr>
              <a:t>cột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Mức</a:t>
            </a:r>
            <a:r>
              <a:rPr lang="en-US" sz="3300" b="1" i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đạt</a:t>
            </a:r>
            <a:r>
              <a:rPr lang="en-US" sz="3300" b="1" i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được</a:t>
            </a:r>
            <a:r>
              <a:rPr lang="en-US" sz="3300" b="1" i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tương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tự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Sổ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Học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bạ</a:t>
            </a:r>
            <a:endParaRPr lang="en-US" sz="33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7538" y="1700808"/>
            <a:ext cx="9144000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TRÂN TRỌNG CẢM ƠN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SỰ THAM GIA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CỦA QUÝ THẦY CÔ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urved Left Arrow 4">
            <a:hlinkClick r:id="rId2" action="ppaction://hlinksldjump"/>
          </p:cNvPr>
          <p:cNvSpPr/>
          <p:nvPr/>
        </p:nvSpPr>
        <p:spPr>
          <a:xfrm>
            <a:off x="8772390" y="6423109"/>
            <a:ext cx="288032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4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91440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NỘI DUNG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19398"/>
            <a:ext cx="9144000" cy="6138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Giới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thiệu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đại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biểu</a:t>
            </a:r>
            <a:r>
              <a:rPr lang="en-US" sz="3600" b="1" dirty="0" smtClean="0">
                <a:solidFill>
                  <a:srgbClr val="002060"/>
                </a:solidFill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</a:rPr>
              <a:t>nội</a:t>
            </a:r>
            <a:r>
              <a:rPr lang="en-US" sz="3600" b="1" dirty="0" smtClean="0">
                <a:solidFill>
                  <a:srgbClr val="002060"/>
                </a:solidFill>
              </a:rPr>
              <a:t> dung </a:t>
            </a:r>
            <a:r>
              <a:rPr lang="en-US" sz="3600" b="1" dirty="0" err="1" smtClean="0">
                <a:solidFill>
                  <a:srgbClr val="002060"/>
                </a:solidFill>
              </a:rPr>
              <a:t>bồi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dưỡng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Giới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thiệu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những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điểm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thay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đổi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của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thông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tư</a:t>
            </a:r>
            <a:r>
              <a:rPr lang="en-US" sz="3600" b="1" dirty="0" smtClean="0">
                <a:solidFill>
                  <a:srgbClr val="002060"/>
                </a:solidFill>
              </a:rPr>
              <a:t> 22 so </a:t>
            </a:r>
            <a:r>
              <a:rPr lang="en-US" sz="3600" b="1" dirty="0" err="1" smtClean="0">
                <a:solidFill>
                  <a:srgbClr val="002060"/>
                </a:solidFill>
              </a:rPr>
              <a:t>với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thông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tư</a:t>
            </a:r>
            <a:r>
              <a:rPr lang="en-US" sz="3600" b="1" dirty="0" smtClean="0">
                <a:solidFill>
                  <a:srgbClr val="002060"/>
                </a:solidFill>
              </a:rPr>
              <a:t> 30.</a:t>
            </a: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Thảo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luận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việc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thực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hiện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thông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tư</a:t>
            </a:r>
            <a:r>
              <a:rPr lang="en-US" sz="3600" b="1" dirty="0" smtClean="0">
                <a:solidFill>
                  <a:srgbClr val="002060"/>
                </a:solidFill>
              </a:rPr>
              <a:t> 22</a:t>
            </a: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Giới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thiệu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bộ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công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cụ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tham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chiếu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đánh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giá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học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sinh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tiểu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học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Thảo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luận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về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bộ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công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cụ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Kết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luận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93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NHỮNG THAY ĐỔI CỦA TT 22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556792"/>
            <a:ext cx="9147412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/>
            <a:r>
              <a:rPr lang="en-US" sz="4000" b="1" dirty="0" smtClean="0">
                <a:solidFill>
                  <a:srgbClr val="0070C0"/>
                </a:solidFill>
              </a:rPr>
              <a:t>	</a:t>
            </a:r>
            <a:r>
              <a:rPr lang="en-US" sz="4000" b="1" dirty="0" err="1" smtClean="0">
                <a:solidFill>
                  <a:srgbClr val="0070C0"/>
                </a:solidFill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tiêu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chí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đánh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giá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đã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rút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gọn</a:t>
            </a:r>
            <a:r>
              <a:rPr lang="en-US" sz="4000" b="1" dirty="0" smtClean="0">
                <a:solidFill>
                  <a:srgbClr val="0070C0"/>
                </a:solidFill>
              </a:rPr>
              <a:t> so </a:t>
            </a:r>
            <a:r>
              <a:rPr lang="en-US" sz="4000" b="1" dirty="0" err="1" smtClean="0">
                <a:solidFill>
                  <a:srgbClr val="0070C0"/>
                </a:solidFill>
              </a:rPr>
              <a:t>với</a:t>
            </a:r>
            <a:r>
              <a:rPr lang="en-US" sz="4000" b="1" dirty="0" smtClean="0">
                <a:solidFill>
                  <a:srgbClr val="0070C0"/>
                </a:solidFill>
              </a:rPr>
              <a:t> TT30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</a:rPr>
              <a:t>Về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giá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thường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xuyên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252536" y="3068960"/>
            <a:ext cx="9147412" cy="3789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/>
            <a:r>
              <a:rPr lang="vi-VN" sz="4000" dirty="0" smtClean="0">
                <a:solidFill>
                  <a:srgbClr val="0070C0"/>
                </a:solidFill>
              </a:rPr>
              <a:t>	Trong quá trình đánh giá thường xuyên, giáo viên có thể dùng lời nói chỉ ra cho học sinh biết được chỗ đúng, chưa đúng và cách sửa chữa; viết nhận xét vào vở hoặc sản phẩm học tập của học sinh </a:t>
            </a:r>
            <a:r>
              <a:rPr lang="vi-VN" sz="4000" b="1" dirty="0" smtClean="0">
                <a:solidFill>
                  <a:srgbClr val="FF0000"/>
                </a:solidFill>
              </a:rPr>
              <a:t>khi cần thiết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50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NHỮNG THAY ĐỔI CỦA TT 22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484784"/>
            <a:ext cx="914741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/>
            <a:r>
              <a:rPr lang="en-US" sz="4000" b="1" dirty="0" err="1" smtClean="0">
                <a:solidFill>
                  <a:srgbClr val="0070C0"/>
                </a:solidFill>
              </a:rPr>
              <a:t>Thay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đổi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bổ</a:t>
            </a:r>
            <a:r>
              <a:rPr lang="en-US" sz="4000" b="1" dirty="0" smtClean="0">
                <a:solidFill>
                  <a:srgbClr val="0070C0"/>
                </a:solidFill>
              </a:rPr>
              <a:t> sung </a:t>
            </a:r>
            <a:r>
              <a:rPr lang="en-US" sz="4000" b="1" dirty="0" err="1" smtClean="0">
                <a:solidFill>
                  <a:srgbClr val="0070C0"/>
                </a:solidFill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mức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đánh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giá</a:t>
            </a:r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</a:rPr>
              <a:t>Về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giá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định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kì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2780928"/>
            <a:ext cx="4536504" cy="3789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/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780928"/>
            <a:ext cx="4067944" cy="4077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4000" b="1" dirty="0" smtClean="0">
                <a:solidFill>
                  <a:srgbClr val="0070C0"/>
                </a:solidFill>
              </a:rPr>
              <a:t>TT30</a:t>
            </a:r>
          </a:p>
          <a:p>
            <a:pPr marL="571500" indent="-571500"/>
            <a:r>
              <a:rPr lang="en-US" sz="4000" b="1" dirty="0" err="1" smtClean="0">
                <a:solidFill>
                  <a:srgbClr val="0070C0"/>
                </a:solidFill>
              </a:rPr>
              <a:t>Hoàn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thành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571500" indent="-571500"/>
            <a:r>
              <a:rPr lang="en-US" sz="4000" b="1" dirty="0" err="1" smtClean="0">
                <a:solidFill>
                  <a:srgbClr val="0070C0"/>
                </a:solidFill>
              </a:rPr>
              <a:t>Chưa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hoàn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thành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571500" indent="-571500"/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995936" y="4509120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716016" y="2780928"/>
            <a:ext cx="4139952" cy="4077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4000" b="1" dirty="0" smtClean="0">
                <a:solidFill>
                  <a:srgbClr val="FF0000"/>
                </a:solidFill>
              </a:rPr>
              <a:t>TT22</a:t>
            </a:r>
          </a:p>
          <a:p>
            <a:pPr marL="571500" indent="-571500"/>
            <a:r>
              <a:rPr lang="en-US" sz="4000" b="1" dirty="0" err="1" smtClean="0">
                <a:solidFill>
                  <a:srgbClr val="FF0000"/>
                </a:solidFill>
              </a:rPr>
              <a:t>Hoàn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thành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tốt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571500" indent="-571500"/>
            <a:r>
              <a:rPr lang="en-US" sz="4000" b="1" dirty="0" err="1" smtClean="0">
                <a:solidFill>
                  <a:srgbClr val="FF0000"/>
                </a:solidFill>
              </a:rPr>
              <a:t>Hoàn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thành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571500" indent="-571500"/>
            <a:r>
              <a:rPr lang="en-US" sz="4000" b="1" dirty="0" err="1" smtClean="0">
                <a:solidFill>
                  <a:srgbClr val="FF0000"/>
                </a:solidFill>
              </a:rPr>
              <a:t>Chưa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hoàn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thành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571500" indent="-571500"/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2204864"/>
            <a:ext cx="914741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4000" b="1" dirty="0" err="1" smtClean="0">
                <a:solidFill>
                  <a:srgbClr val="0070C0"/>
                </a:solidFill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tập</a:t>
            </a:r>
            <a:endParaRPr lang="en-US" sz="4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build="p"/>
      <p:bldP spid="9" grpId="0" animBg="1"/>
      <p:bldP spid="10" grpId="0" build="p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NHỮNG THAY ĐỔI CỦA TT 22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484784"/>
            <a:ext cx="914741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/>
            <a:r>
              <a:rPr lang="en-US" sz="4000" b="1" dirty="0" err="1" smtClean="0">
                <a:solidFill>
                  <a:srgbClr val="0070C0"/>
                </a:solidFill>
              </a:rPr>
              <a:t>Thay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đổi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bổ</a:t>
            </a:r>
            <a:r>
              <a:rPr lang="en-US" sz="4000" b="1" dirty="0" smtClean="0">
                <a:solidFill>
                  <a:srgbClr val="0070C0"/>
                </a:solidFill>
              </a:rPr>
              <a:t> sung </a:t>
            </a:r>
            <a:r>
              <a:rPr lang="en-US" sz="4000" b="1" dirty="0" err="1" smtClean="0">
                <a:solidFill>
                  <a:srgbClr val="0070C0"/>
                </a:solidFill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mức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đánh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giá</a:t>
            </a:r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</a:rPr>
              <a:t>Về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giá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định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kì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2780928"/>
            <a:ext cx="4536504" cy="3789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/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780928"/>
            <a:ext cx="4067944" cy="4077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4000" b="1" dirty="0" smtClean="0">
                <a:solidFill>
                  <a:srgbClr val="0070C0"/>
                </a:solidFill>
              </a:rPr>
              <a:t>TT30</a:t>
            </a:r>
          </a:p>
          <a:p>
            <a:pPr marL="571500" indent="-571500"/>
            <a:r>
              <a:rPr lang="en-US" sz="4000" b="1" dirty="0" err="1" smtClean="0">
                <a:solidFill>
                  <a:srgbClr val="0070C0"/>
                </a:solidFill>
              </a:rPr>
              <a:t>Đạt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571500" indent="-571500"/>
            <a:r>
              <a:rPr lang="en-US" sz="4000" b="1" dirty="0" err="1" smtClean="0">
                <a:solidFill>
                  <a:srgbClr val="0070C0"/>
                </a:solidFill>
              </a:rPr>
              <a:t>Chưa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đạt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571500" indent="-571500"/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995936" y="4509120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716016" y="2780928"/>
            <a:ext cx="4139952" cy="4077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4000" b="1" dirty="0" smtClean="0">
                <a:solidFill>
                  <a:srgbClr val="FF0000"/>
                </a:solidFill>
              </a:rPr>
              <a:t>TT22</a:t>
            </a:r>
          </a:p>
          <a:p>
            <a:pPr marL="571500" indent="-571500"/>
            <a:r>
              <a:rPr lang="en-US" sz="4000" b="1" dirty="0" err="1" smtClean="0">
                <a:solidFill>
                  <a:srgbClr val="FF0000"/>
                </a:solidFill>
              </a:rPr>
              <a:t>Tốt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571500" indent="-571500"/>
            <a:r>
              <a:rPr lang="en-US" sz="4000" b="1" dirty="0" err="1" smtClean="0">
                <a:solidFill>
                  <a:srgbClr val="FF0000"/>
                </a:solidFill>
              </a:rPr>
              <a:t>Đạt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571500" indent="-571500"/>
            <a:r>
              <a:rPr lang="en-US" sz="4000" b="1" dirty="0" err="1" smtClean="0">
                <a:solidFill>
                  <a:srgbClr val="FF0000"/>
                </a:solidFill>
              </a:rPr>
              <a:t>Cần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cố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gắng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571500" indent="-571500"/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2204864"/>
            <a:ext cx="914741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4000" b="1" dirty="0" err="1" smtClean="0">
                <a:solidFill>
                  <a:srgbClr val="0070C0"/>
                </a:solidFill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năng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lực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phẩm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chất</a:t>
            </a:r>
            <a:endParaRPr lang="en-US" sz="4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9" grpId="0" animBg="1"/>
      <p:bldP spid="10" grpId="0" build="p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NHỮNG THAY ĐỔI CỦA TT 22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</a:rPr>
              <a:t>Về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giá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định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kì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484784"/>
            <a:ext cx="914741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4000" b="1" dirty="0" err="1" smtClean="0">
                <a:solidFill>
                  <a:srgbClr val="0070C0"/>
                </a:solidFill>
              </a:rPr>
              <a:t>Bài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kiểm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định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kì</a:t>
            </a:r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780928"/>
            <a:ext cx="4211960" cy="4077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3600" b="1" dirty="0" smtClean="0">
                <a:solidFill>
                  <a:srgbClr val="0070C0"/>
                </a:solidFill>
              </a:rPr>
              <a:t>TT30</a:t>
            </a:r>
          </a:p>
          <a:p>
            <a:pPr marL="571500" indent="-571500"/>
            <a:r>
              <a:rPr lang="en-US" sz="3600" b="1" dirty="0" smtClean="0">
                <a:solidFill>
                  <a:srgbClr val="0070C0"/>
                </a:solidFill>
              </a:rPr>
              <a:t>3 </a:t>
            </a:r>
            <a:r>
              <a:rPr lang="en-US" sz="3600" b="1" dirty="0" err="1" smtClean="0">
                <a:solidFill>
                  <a:srgbClr val="0070C0"/>
                </a:solidFill>
              </a:rPr>
              <a:t>mức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độ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nhận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thức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 marL="571500" indent="-571500"/>
            <a:r>
              <a:rPr lang="en-US" sz="3600" b="1" dirty="0" err="1" smtClean="0">
                <a:solidFill>
                  <a:srgbClr val="0070C0"/>
                </a:solidFill>
              </a:rPr>
              <a:t>Nhận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biết</a:t>
            </a:r>
            <a:r>
              <a:rPr lang="en-US" sz="3600" b="1" dirty="0" smtClean="0">
                <a:solidFill>
                  <a:srgbClr val="0070C0"/>
                </a:solidFill>
              </a:rPr>
              <a:t> (50%)</a:t>
            </a:r>
          </a:p>
          <a:p>
            <a:pPr marL="571500" indent="-571500"/>
            <a:r>
              <a:rPr lang="en-US" sz="3600" b="1" dirty="0" err="1" smtClean="0">
                <a:solidFill>
                  <a:srgbClr val="0070C0"/>
                </a:solidFill>
              </a:rPr>
              <a:t>Thông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hiểu</a:t>
            </a:r>
            <a:r>
              <a:rPr lang="en-US" sz="3600" b="1" dirty="0" smtClean="0">
                <a:solidFill>
                  <a:srgbClr val="0070C0"/>
                </a:solidFill>
              </a:rPr>
              <a:t> (30%)</a:t>
            </a:r>
          </a:p>
          <a:p>
            <a:pPr marL="571500" indent="-571500"/>
            <a:r>
              <a:rPr lang="en-US" sz="3600" b="1" dirty="0" err="1" smtClean="0">
                <a:solidFill>
                  <a:srgbClr val="0070C0"/>
                </a:solidFill>
              </a:rPr>
              <a:t>Vận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dụng</a:t>
            </a:r>
            <a:r>
              <a:rPr lang="en-US" sz="3600" b="1" dirty="0" smtClean="0">
                <a:solidFill>
                  <a:srgbClr val="0070C0"/>
                </a:solidFill>
              </a:rPr>
              <a:t> (20%)</a:t>
            </a:r>
          </a:p>
          <a:p>
            <a:pPr marL="571500" indent="-571500"/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995936" y="4509120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716016" y="2636912"/>
            <a:ext cx="4427984" cy="4221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3600" b="1" dirty="0" smtClean="0">
                <a:solidFill>
                  <a:srgbClr val="FF0000"/>
                </a:solidFill>
              </a:rPr>
              <a:t>TT22</a:t>
            </a:r>
          </a:p>
          <a:p>
            <a:pPr marL="571500" indent="-571500"/>
            <a:r>
              <a:rPr lang="en-US" sz="3600" b="1" dirty="0" smtClean="0">
                <a:solidFill>
                  <a:srgbClr val="FF0000"/>
                </a:solidFill>
              </a:rPr>
              <a:t>4 </a:t>
            </a:r>
            <a:r>
              <a:rPr lang="en-US" sz="3600" b="1" dirty="0" err="1" smtClean="0">
                <a:solidFill>
                  <a:srgbClr val="FF0000"/>
                </a:solidFill>
              </a:rPr>
              <a:t>mức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độ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nhận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thức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571500" indent="-571500"/>
            <a:r>
              <a:rPr lang="en-US" sz="3600" b="1" dirty="0" err="1" smtClean="0">
                <a:solidFill>
                  <a:srgbClr val="FF0000"/>
                </a:solidFill>
              </a:rPr>
              <a:t>Nhận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biết</a:t>
            </a:r>
            <a:r>
              <a:rPr lang="en-US" sz="3600" b="1" dirty="0" smtClean="0">
                <a:solidFill>
                  <a:srgbClr val="FF0000"/>
                </a:solidFill>
              </a:rPr>
              <a:t> (30%)</a:t>
            </a:r>
          </a:p>
          <a:p>
            <a:pPr marL="571500" indent="-571500"/>
            <a:r>
              <a:rPr lang="en-US" sz="3600" b="1" dirty="0" err="1" smtClean="0">
                <a:solidFill>
                  <a:srgbClr val="FF0000"/>
                </a:solidFill>
              </a:rPr>
              <a:t>Thông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hiểu</a:t>
            </a:r>
            <a:r>
              <a:rPr lang="en-US" sz="3600" b="1" dirty="0" smtClean="0">
                <a:solidFill>
                  <a:srgbClr val="FF0000"/>
                </a:solidFill>
              </a:rPr>
              <a:t> (30%)</a:t>
            </a:r>
          </a:p>
          <a:p>
            <a:pPr marL="571500" indent="-571500"/>
            <a:r>
              <a:rPr lang="en-US" sz="3600" b="1" dirty="0" err="1" smtClean="0">
                <a:solidFill>
                  <a:srgbClr val="FF0000"/>
                </a:solidFill>
              </a:rPr>
              <a:t>Vận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dụng</a:t>
            </a:r>
            <a:r>
              <a:rPr lang="en-US" sz="3600" b="1" dirty="0" smtClean="0">
                <a:solidFill>
                  <a:srgbClr val="FF0000"/>
                </a:solidFill>
              </a:rPr>
              <a:t> (30%)</a:t>
            </a:r>
          </a:p>
          <a:p>
            <a:pPr marL="571500" indent="-571500"/>
            <a:r>
              <a:rPr lang="en-US" sz="3600" b="1" dirty="0" err="1" smtClean="0">
                <a:solidFill>
                  <a:srgbClr val="FF0000"/>
                </a:solidFill>
              </a:rPr>
              <a:t>Vận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dụng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phản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hồi</a:t>
            </a:r>
            <a:r>
              <a:rPr lang="en-US" sz="3600" b="1" dirty="0" smtClean="0">
                <a:solidFill>
                  <a:srgbClr val="FF0000"/>
                </a:solidFill>
              </a:rPr>
              <a:t> (10%)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571500" indent="-571500"/>
            <a:endParaRPr lang="en-US" sz="4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9" grpId="0" animBg="1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NHỮNG THAY ĐỔI CỦA TT 22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</a:rPr>
              <a:t>Về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giá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định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kì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3412" y="1412776"/>
            <a:ext cx="9147412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4000" b="1" dirty="0" err="1" smtClean="0">
                <a:solidFill>
                  <a:srgbClr val="0070C0"/>
                </a:solidFill>
              </a:rPr>
              <a:t>Bài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kiểm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định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kì</a:t>
            </a:r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348880"/>
            <a:ext cx="9144000" cy="4509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endParaRPr lang="en-US" sz="3300" b="1" dirty="0" smtClean="0">
              <a:solidFill>
                <a:srgbClr val="0070C0"/>
              </a:solidFill>
            </a:endParaRPr>
          </a:p>
          <a:p>
            <a:pPr marL="571500" indent="-571500" algn="just">
              <a:buFontTx/>
              <a:buChar char="-"/>
            </a:pPr>
            <a:r>
              <a:rPr lang="en-US" sz="3300" b="1" dirty="0" err="1" smtClean="0">
                <a:solidFill>
                  <a:srgbClr val="0070C0"/>
                </a:solidFill>
              </a:rPr>
              <a:t>Kiểm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tra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định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kì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cuối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năm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lớp</a:t>
            </a:r>
            <a:r>
              <a:rPr lang="en-US" sz="3300" b="1" dirty="0" smtClean="0">
                <a:solidFill>
                  <a:srgbClr val="0070C0"/>
                </a:solidFill>
              </a:rPr>
              <a:t> 5: </a:t>
            </a:r>
            <a:r>
              <a:rPr lang="en-US" sz="3300" b="1" dirty="0" err="1" smtClean="0">
                <a:solidFill>
                  <a:srgbClr val="FF0000"/>
                </a:solidFill>
              </a:rPr>
              <a:t>tổ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chuyên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môn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ra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đề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cho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cả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khối</a:t>
            </a:r>
            <a:endParaRPr lang="en-US" sz="3300" b="1" dirty="0" smtClean="0">
              <a:solidFill>
                <a:srgbClr val="FF0000"/>
              </a:solidFill>
            </a:endParaRPr>
          </a:p>
          <a:p>
            <a:pPr marL="571500" indent="-571500" algn="just">
              <a:buFontTx/>
              <a:buChar char="-"/>
            </a:pPr>
            <a:r>
              <a:rPr lang="en-US" sz="3300" b="1" dirty="0" err="1" smtClean="0">
                <a:solidFill>
                  <a:srgbClr val="0070C0"/>
                </a:solidFill>
              </a:rPr>
              <a:t>Các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đợt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kiểm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tra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còn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lại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của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khối</a:t>
            </a:r>
            <a:r>
              <a:rPr lang="en-US" sz="3300" b="1" dirty="0" smtClean="0">
                <a:solidFill>
                  <a:srgbClr val="0070C0"/>
                </a:solidFill>
              </a:rPr>
              <a:t> 5 </a:t>
            </a:r>
            <a:r>
              <a:rPr lang="en-US" sz="3300" b="1" dirty="0" err="1" smtClean="0">
                <a:solidFill>
                  <a:srgbClr val="0070C0"/>
                </a:solidFill>
              </a:rPr>
              <a:t>và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các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khối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lớp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khác</a:t>
            </a:r>
            <a:r>
              <a:rPr lang="en-US" sz="3300" b="1" dirty="0" smtClean="0">
                <a:solidFill>
                  <a:srgbClr val="FF0000"/>
                </a:solidFill>
              </a:rPr>
              <a:t>: </a:t>
            </a:r>
            <a:r>
              <a:rPr lang="en-US" sz="3300" b="1" dirty="0" err="1" smtClean="0">
                <a:solidFill>
                  <a:srgbClr val="FF0000"/>
                </a:solidFill>
              </a:rPr>
              <a:t>tổ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chuyên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môn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nộp</a:t>
            </a:r>
            <a:r>
              <a:rPr lang="en-US" sz="3300" b="1" dirty="0" smtClean="0">
                <a:solidFill>
                  <a:srgbClr val="FF0000"/>
                </a:solidFill>
              </a:rPr>
              <a:t> 2-3 </a:t>
            </a:r>
            <a:r>
              <a:rPr lang="en-US" sz="3300" b="1" dirty="0" err="1" smtClean="0">
                <a:solidFill>
                  <a:srgbClr val="FF0000"/>
                </a:solidFill>
              </a:rPr>
              <a:t>đề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cho</a:t>
            </a:r>
            <a:r>
              <a:rPr lang="en-US" sz="3300" b="1" dirty="0" smtClean="0">
                <a:solidFill>
                  <a:srgbClr val="FF0000"/>
                </a:solidFill>
              </a:rPr>
              <a:t> Ban </a:t>
            </a:r>
            <a:r>
              <a:rPr lang="en-US" sz="3300" b="1" dirty="0" err="1" smtClean="0">
                <a:solidFill>
                  <a:srgbClr val="FF0000"/>
                </a:solidFill>
              </a:rPr>
              <a:t>Giám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hiệu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để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chọn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lọc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đề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chính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thức</a:t>
            </a:r>
            <a:r>
              <a:rPr lang="en-US" sz="3300" b="1" dirty="0" smtClean="0">
                <a:solidFill>
                  <a:srgbClr val="FF0000"/>
                </a:solidFill>
              </a:rPr>
              <a:t>.</a:t>
            </a:r>
          </a:p>
          <a:p>
            <a:pPr marL="571500" indent="-571500" algn="just">
              <a:buFontTx/>
              <a:buChar char="-"/>
            </a:pPr>
            <a:r>
              <a:rPr lang="en-US" sz="3300" b="1" dirty="0" err="1" smtClean="0">
                <a:solidFill>
                  <a:srgbClr val="FF0000"/>
                </a:solidFill>
              </a:rPr>
              <a:t>Bài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kiểm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tra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trả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lại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cho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học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sinh</a:t>
            </a:r>
            <a:endParaRPr lang="en-US" sz="3300" b="1" dirty="0" smtClean="0">
              <a:solidFill>
                <a:srgbClr val="FF0000"/>
              </a:solidFill>
            </a:endParaRPr>
          </a:p>
          <a:p>
            <a:pPr marL="571500" indent="-571500" algn="just">
              <a:buFontTx/>
              <a:buChar char="-"/>
            </a:pPr>
            <a:r>
              <a:rPr lang="en-US" sz="3300" b="1" dirty="0" err="1" smtClean="0">
                <a:solidFill>
                  <a:srgbClr val="0070C0"/>
                </a:solidFill>
              </a:rPr>
              <a:t>Các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nội</a:t>
            </a:r>
            <a:r>
              <a:rPr lang="en-US" sz="3300" b="1" dirty="0" smtClean="0">
                <a:solidFill>
                  <a:srgbClr val="0070C0"/>
                </a:solidFill>
              </a:rPr>
              <a:t> dung </a:t>
            </a:r>
            <a:r>
              <a:rPr lang="en-US" sz="3300" b="1" dirty="0" err="1" smtClean="0">
                <a:solidFill>
                  <a:srgbClr val="0070C0"/>
                </a:solidFill>
              </a:rPr>
              <a:t>liên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quan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khác</a:t>
            </a:r>
            <a:r>
              <a:rPr lang="en-US" sz="3300" b="1" dirty="0" smtClean="0">
                <a:solidFill>
                  <a:srgbClr val="0070C0"/>
                </a:solidFill>
              </a:rPr>
              <a:t> (</a:t>
            </a:r>
            <a:r>
              <a:rPr lang="en-US" sz="3300" b="1" dirty="0" err="1" smtClean="0">
                <a:solidFill>
                  <a:srgbClr val="0070C0"/>
                </a:solidFill>
              </a:rPr>
              <a:t>tổ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chức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coi</a:t>
            </a:r>
            <a:r>
              <a:rPr lang="en-US" sz="3300" b="1" dirty="0" smtClean="0">
                <a:solidFill>
                  <a:srgbClr val="0070C0"/>
                </a:solidFill>
              </a:rPr>
              <a:t>, </a:t>
            </a:r>
            <a:r>
              <a:rPr lang="en-US" sz="3300" b="1" dirty="0" err="1" smtClean="0">
                <a:solidFill>
                  <a:srgbClr val="0070C0"/>
                </a:solidFill>
              </a:rPr>
              <a:t>chám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bài</a:t>
            </a:r>
            <a:r>
              <a:rPr lang="en-US" sz="3300" b="1" dirty="0" smtClean="0">
                <a:solidFill>
                  <a:srgbClr val="0070C0"/>
                </a:solidFill>
              </a:rPr>
              <a:t>, </a:t>
            </a:r>
            <a:r>
              <a:rPr lang="en-US" sz="3300" b="1" dirty="0" err="1" smtClean="0">
                <a:solidFill>
                  <a:srgbClr val="0070C0"/>
                </a:solidFill>
              </a:rPr>
              <a:t>bàn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giao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kết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quả</a:t>
            </a:r>
            <a:r>
              <a:rPr lang="en-US" sz="3300" b="1" dirty="0" smtClean="0">
                <a:solidFill>
                  <a:srgbClr val="0070C0"/>
                </a:solidFill>
              </a:rPr>
              <a:t>…)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thực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hiện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như</a:t>
            </a:r>
            <a:r>
              <a:rPr lang="en-US" sz="3300" b="1" dirty="0" smtClean="0">
                <a:solidFill>
                  <a:srgbClr val="FF0000"/>
                </a:solidFill>
              </a:rPr>
              <a:t> TT30</a:t>
            </a:r>
          </a:p>
          <a:p>
            <a:pPr marL="571500" indent="-571500" algn="just">
              <a:buFontTx/>
              <a:buChar char="-"/>
            </a:pPr>
            <a:endParaRPr lang="en-US" sz="33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NHỮNG THAY ĐỔI CỦA TT 22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nội</a:t>
            </a:r>
            <a:r>
              <a:rPr lang="en-US" b="1" dirty="0" smtClean="0">
                <a:solidFill>
                  <a:srgbClr val="FF0000"/>
                </a:solidFill>
              </a:rPr>
              <a:t> dung </a:t>
            </a:r>
            <a:r>
              <a:rPr lang="en-US" b="1" dirty="0" err="1" smtClean="0">
                <a:solidFill>
                  <a:srgbClr val="FF0000"/>
                </a:solidFill>
              </a:rPr>
              <a:t>khác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268760"/>
            <a:ext cx="9147412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4000" b="1" dirty="0" err="1" smtClean="0">
                <a:solidFill>
                  <a:srgbClr val="0070C0"/>
                </a:solidFill>
              </a:rPr>
              <a:t>Sổ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bạ</a:t>
            </a:r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348880"/>
            <a:ext cx="9144000" cy="4509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>
              <a:buFontTx/>
              <a:buChar char="-"/>
            </a:pPr>
            <a:r>
              <a:rPr lang="vi-VN" sz="3300" b="1" dirty="0" smtClean="0">
                <a:solidFill>
                  <a:srgbClr val="0070C0"/>
                </a:solidFill>
              </a:rPr>
              <a:t>Tiếp tục sử dụng Học bạ đang dùng của học sinh;</a:t>
            </a:r>
          </a:p>
          <a:p>
            <a:pPr marL="571500" indent="-571500" algn="just">
              <a:buFontTx/>
              <a:buChar char="-"/>
            </a:pPr>
            <a:r>
              <a:rPr lang="vi-VN" sz="3300" b="1" dirty="0" smtClean="0">
                <a:solidFill>
                  <a:srgbClr val="0070C0"/>
                </a:solidFill>
              </a:rPr>
              <a:t>Sử dụng </a:t>
            </a:r>
            <a:r>
              <a:rPr lang="vi-VN" sz="3300" b="1" dirty="0" smtClean="0">
                <a:solidFill>
                  <a:srgbClr val="FF0000"/>
                </a:solidFill>
              </a:rPr>
              <a:t>Học bạ mới </a:t>
            </a:r>
            <a:r>
              <a:rPr lang="vi-VN" sz="3300" b="1" dirty="0" smtClean="0">
                <a:solidFill>
                  <a:srgbClr val="0070C0"/>
                </a:solidFill>
              </a:rPr>
              <a:t>đối với </a:t>
            </a:r>
            <a:r>
              <a:rPr lang="vi-VN" sz="3300" b="1" dirty="0" smtClean="0">
                <a:solidFill>
                  <a:srgbClr val="FF0000"/>
                </a:solidFill>
              </a:rPr>
              <a:t>học sinh mới </a:t>
            </a:r>
            <a:r>
              <a:rPr lang="vi-VN" sz="3300" b="1" dirty="0" smtClean="0">
                <a:solidFill>
                  <a:srgbClr val="0070C0"/>
                </a:solidFill>
              </a:rPr>
              <a:t>nhập học</a:t>
            </a:r>
          </a:p>
          <a:p>
            <a:pPr marL="571500" indent="-571500" algn="just">
              <a:buFontTx/>
              <a:buChar char="-"/>
            </a:pPr>
            <a:r>
              <a:rPr lang="vi-VN" sz="3300" b="1" dirty="0" smtClean="0">
                <a:solidFill>
                  <a:srgbClr val="0070C0"/>
                </a:solidFill>
              </a:rPr>
              <a:t>Học bạ mẫu mới chỉ ghi vào thời điểm cuối năm học, các giai đoạn khác ghi vào bảng Tổng hợp kết quả đánh giá giáo dục</a:t>
            </a:r>
          </a:p>
          <a:p>
            <a:pPr marL="571500" indent="-571500" algn="just">
              <a:buFontTx/>
              <a:buChar char="-"/>
            </a:pPr>
            <a:r>
              <a:rPr lang="en-US" sz="3300" b="1" dirty="0" err="1" smtClean="0">
                <a:solidFill>
                  <a:srgbClr val="0070C0"/>
                </a:solidFill>
              </a:rPr>
              <a:t>Nội</a:t>
            </a:r>
            <a:r>
              <a:rPr lang="en-US" sz="3300" b="1" dirty="0" smtClean="0">
                <a:solidFill>
                  <a:srgbClr val="0070C0"/>
                </a:solidFill>
              </a:rPr>
              <a:t> dung </a:t>
            </a:r>
            <a:r>
              <a:rPr lang="en-US" sz="3300" b="1" dirty="0" err="1" smtClean="0">
                <a:solidFill>
                  <a:srgbClr val="0070C0"/>
                </a:solidFill>
              </a:rPr>
              <a:t>của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Học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bạ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được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ghi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theo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hướng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dẫn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đính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kèm</a:t>
            </a:r>
            <a:endParaRPr lang="en-US" sz="3300" b="1" dirty="0" smtClean="0">
              <a:solidFill>
                <a:srgbClr val="FF0000"/>
              </a:solidFill>
            </a:endParaRPr>
          </a:p>
          <a:p>
            <a:pPr marL="571500" indent="-571500" algn="just">
              <a:buFontTx/>
              <a:buChar char="-"/>
            </a:pPr>
            <a:endParaRPr lang="en-US" sz="33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NHỮNG THAY ĐỔI CỦA TT 22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4868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nội</a:t>
            </a:r>
            <a:r>
              <a:rPr lang="en-US" b="1" dirty="0" smtClean="0">
                <a:solidFill>
                  <a:srgbClr val="FF0000"/>
                </a:solidFill>
              </a:rPr>
              <a:t> dung </a:t>
            </a:r>
            <a:r>
              <a:rPr lang="en-US" b="1" dirty="0" err="1" smtClean="0">
                <a:solidFill>
                  <a:srgbClr val="FF0000"/>
                </a:solidFill>
              </a:rPr>
              <a:t>khác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3412" y="1196752"/>
            <a:ext cx="9147412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/>
            <a:r>
              <a:rPr lang="en-US" sz="4000" b="1" dirty="0" err="1" smtClean="0">
                <a:solidFill>
                  <a:srgbClr val="0070C0"/>
                </a:solidFill>
              </a:rPr>
              <a:t>Sổ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bạ</a:t>
            </a:r>
            <a:endParaRPr lang="en-US" sz="4000" b="1" dirty="0" smtClean="0">
              <a:solidFill>
                <a:srgbClr val="0070C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348880"/>
            <a:ext cx="9144000" cy="4509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>
              <a:buFontTx/>
              <a:buChar char="-"/>
            </a:pPr>
            <a:r>
              <a:rPr lang="en-US" sz="3300" b="1" dirty="0" err="1" smtClean="0">
                <a:solidFill>
                  <a:srgbClr val="0070C0"/>
                </a:solidFill>
              </a:rPr>
              <a:t>Phần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Các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môn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học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và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hoạt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động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giáo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dục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có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thể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kẻ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thêm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cột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Mức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đạt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được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vào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bên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trái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cột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Điểm</a:t>
            </a:r>
            <a:r>
              <a:rPr lang="en-US" sz="3300" b="1" i="1" dirty="0" smtClean="0">
                <a:solidFill>
                  <a:srgbClr val="FF0000"/>
                </a:solidFill>
              </a:rPr>
              <a:t> KTĐK</a:t>
            </a:r>
          </a:p>
          <a:p>
            <a:pPr marL="571500" indent="-571500" algn="just">
              <a:buFontTx/>
              <a:buChar char="-"/>
            </a:pPr>
            <a:r>
              <a:rPr lang="en-US" sz="3300" b="1" dirty="0" err="1" smtClean="0">
                <a:solidFill>
                  <a:srgbClr val="0070C0"/>
                </a:solidFill>
              </a:rPr>
              <a:t>Phần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Các</a:t>
            </a:r>
            <a:r>
              <a:rPr lang="en-US" sz="3300" b="1" i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năng</a:t>
            </a:r>
            <a:r>
              <a:rPr lang="en-US" sz="3300" b="1" i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lực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và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Các</a:t>
            </a:r>
            <a:r>
              <a:rPr lang="en-US" sz="3300" b="1" i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phẩm</a:t>
            </a:r>
            <a:r>
              <a:rPr lang="en-US" sz="3300" b="1" i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chất</a:t>
            </a:r>
            <a:r>
              <a:rPr lang="en-US" sz="3300" b="1" dirty="0" smtClean="0">
                <a:solidFill>
                  <a:srgbClr val="0070C0"/>
                </a:solidFill>
              </a:rPr>
              <a:t>: </a:t>
            </a:r>
            <a:r>
              <a:rPr lang="en-US" sz="3300" b="1" dirty="0" err="1" smtClean="0">
                <a:solidFill>
                  <a:srgbClr val="0070C0"/>
                </a:solidFill>
              </a:rPr>
              <a:t>bỏ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các</a:t>
            </a:r>
            <a:r>
              <a:rPr lang="en-US" sz="3300" b="1" dirty="0" smtClean="0">
                <a:solidFill>
                  <a:srgbClr val="0070C0"/>
                </a:solidFill>
              </a:rPr>
              <a:t> ô </a:t>
            </a:r>
            <a:r>
              <a:rPr lang="en-US" sz="3300" b="1" dirty="0" err="1" smtClean="0">
                <a:solidFill>
                  <a:srgbClr val="FF0000"/>
                </a:solidFill>
              </a:rPr>
              <a:t>Đạt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và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Chưa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đạt</a:t>
            </a:r>
            <a:r>
              <a:rPr lang="en-US" sz="3300" b="1" dirty="0" smtClean="0">
                <a:solidFill>
                  <a:srgbClr val="0070C0"/>
                </a:solidFill>
              </a:rPr>
              <a:t>, </a:t>
            </a:r>
            <a:r>
              <a:rPr lang="en-US" sz="3300" b="1" dirty="0" err="1" smtClean="0">
                <a:solidFill>
                  <a:srgbClr val="0070C0"/>
                </a:solidFill>
              </a:rPr>
              <a:t>đồng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thời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kẻ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thêm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cột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Mức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đạt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được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vào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bên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phải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cột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Năng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lực</a:t>
            </a:r>
            <a:endParaRPr lang="en-US" sz="3300" b="1" i="1" dirty="0" smtClean="0">
              <a:solidFill>
                <a:srgbClr val="FF0000"/>
              </a:solidFill>
            </a:endParaRPr>
          </a:p>
          <a:p>
            <a:pPr marL="571500" indent="-571500" algn="just">
              <a:buFontTx/>
              <a:buChar char="-"/>
            </a:pPr>
            <a:r>
              <a:rPr lang="en-US" sz="3300" b="1" dirty="0" err="1" smtClean="0">
                <a:solidFill>
                  <a:srgbClr val="0070C0"/>
                </a:solidFill>
              </a:rPr>
              <a:t>Cột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Nhận</a:t>
            </a:r>
            <a:r>
              <a:rPr lang="en-US" sz="3300" b="1" i="1" dirty="0" smtClean="0">
                <a:solidFill>
                  <a:srgbClr val="FF0000"/>
                </a:solidFill>
              </a:rPr>
              <a:t> </a:t>
            </a:r>
            <a:r>
              <a:rPr lang="en-US" sz="3300" b="1" i="1" dirty="0" err="1" smtClean="0">
                <a:solidFill>
                  <a:srgbClr val="FF0000"/>
                </a:solidFill>
              </a:rPr>
              <a:t>xét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chỉ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cần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ghi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nhận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xét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chung</a:t>
            </a:r>
            <a:r>
              <a:rPr lang="en-US" sz="3300" b="1" dirty="0" smtClean="0">
                <a:solidFill>
                  <a:srgbClr val="0070C0"/>
                </a:solidFill>
              </a:rPr>
              <a:t>, </a:t>
            </a:r>
            <a:r>
              <a:rPr lang="en-US" sz="3300" b="1" dirty="0" err="1" smtClean="0">
                <a:solidFill>
                  <a:srgbClr val="0070C0"/>
                </a:solidFill>
              </a:rPr>
              <a:t>không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cần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phải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nhận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xét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riêng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từng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năng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lực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và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phẩm</a:t>
            </a:r>
            <a:r>
              <a:rPr lang="en-US" sz="3300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err="1" smtClean="0">
                <a:solidFill>
                  <a:srgbClr val="0070C0"/>
                </a:solidFill>
              </a:rPr>
              <a:t>chất</a:t>
            </a:r>
            <a:endParaRPr lang="en-US" sz="3300" b="1" dirty="0" smtClean="0">
              <a:solidFill>
                <a:srgbClr val="0070C0"/>
              </a:solidFill>
            </a:endParaRPr>
          </a:p>
          <a:p>
            <a:pPr marL="571500" indent="-571500" algn="just">
              <a:buFontTx/>
              <a:buChar char="-"/>
            </a:pPr>
            <a:endParaRPr lang="en-US" sz="33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519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SỞ GIÁO DỤC VÀ ĐÀO TẠO THÀNH PHỐ HỒ CHÍ MINH PHÒNG GIÁO DỤC TIỂU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</dc:title>
  <dc:creator>Windows User</dc:creator>
  <cp:lastModifiedBy>ADMIN</cp:lastModifiedBy>
  <cp:revision>88</cp:revision>
  <dcterms:created xsi:type="dcterms:W3CDTF">2014-07-27T12:20:53Z</dcterms:created>
  <dcterms:modified xsi:type="dcterms:W3CDTF">2017-02-06T08:08:08Z</dcterms:modified>
</cp:coreProperties>
</file>